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89" r:id="rId2"/>
    <p:sldMasterId id="2147483707" r:id="rId3"/>
  </p:sldMasterIdLst>
  <p:notesMasterIdLst>
    <p:notesMasterId r:id="rId65"/>
  </p:notesMasterIdLst>
  <p:sldIdLst>
    <p:sldId id="257" r:id="rId4"/>
    <p:sldId id="1078" r:id="rId5"/>
    <p:sldId id="1093" r:id="rId6"/>
    <p:sldId id="1094" r:id="rId7"/>
    <p:sldId id="819" r:id="rId8"/>
    <p:sldId id="729" r:id="rId9"/>
    <p:sldId id="730" r:id="rId10"/>
    <p:sldId id="731" r:id="rId11"/>
    <p:sldId id="732" r:id="rId12"/>
    <p:sldId id="733" r:id="rId13"/>
    <p:sldId id="734" r:id="rId14"/>
    <p:sldId id="735" r:id="rId15"/>
    <p:sldId id="818" r:id="rId16"/>
    <p:sldId id="738" r:id="rId17"/>
    <p:sldId id="822" r:id="rId18"/>
    <p:sldId id="823" r:id="rId19"/>
    <p:sldId id="824" r:id="rId20"/>
    <p:sldId id="825" r:id="rId21"/>
    <p:sldId id="826" r:id="rId22"/>
    <p:sldId id="1072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1091" r:id="rId31"/>
    <p:sldId id="1095" r:id="rId32"/>
    <p:sldId id="1096" r:id="rId33"/>
    <p:sldId id="1097" r:id="rId34"/>
    <p:sldId id="1098" r:id="rId35"/>
    <p:sldId id="1099" r:id="rId36"/>
    <p:sldId id="1100" r:id="rId37"/>
    <p:sldId id="1101" r:id="rId38"/>
    <p:sldId id="1102" r:id="rId39"/>
    <p:sldId id="1103" r:id="rId40"/>
    <p:sldId id="1104" r:id="rId41"/>
    <p:sldId id="1105" r:id="rId42"/>
    <p:sldId id="1106" r:id="rId43"/>
    <p:sldId id="1107" r:id="rId44"/>
    <p:sldId id="1108" r:id="rId45"/>
    <p:sldId id="1109" r:id="rId46"/>
    <p:sldId id="835" r:id="rId47"/>
    <p:sldId id="836" r:id="rId48"/>
    <p:sldId id="837" r:id="rId49"/>
    <p:sldId id="838" r:id="rId50"/>
    <p:sldId id="1088" r:id="rId51"/>
    <p:sldId id="1089" r:id="rId52"/>
    <p:sldId id="842" r:id="rId53"/>
    <p:sldId id="843" r:id="rId54"/>
    <p:sldId id="844" r:id="rId55"/>
    <p:sldId id="845" r:id="rId56"/>
    <p:sldId id="1073" r:id="rId57"/>
    <p:sldId id="847" r:id="rId58"/>
    <p:sldId id="848" r:id="rId59"/>
    <p:sldId id="849" r:id="rId60"/>
    <p:sldId id="850" r:id="rId61"/>
    <p:sldId id="1032" r:id="rId62"/>
    <p:sldId id="1090" r:id="rId63"/>
    <p:sldId id="1092" r:id="rId64"/>
  </p:sldIdLst>
  <p:sldSz cx="12192000" cy="6858000"/>
  <p:notesSz cx="6858000" cy="9144000"/>
  <p:embeddedFontLst>
    <p:embeddedFont>
      <p:font typeface="Bell MT" panose="02020503060305020303" pitchFamily="18" charset="77"/>
      <p:regular r:id="rId66"/>
      <p:bold r:id="rId67"/>
      <p: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Dakota" pitchFamily="2" charset="0"/>
      <p:regular r:id="rId77"/>
    </p:embeddedFont>
    <p:embeddedFont>
      <p:font typeface="Garamond" panose="02020404030301010803" pitchFamily="18" charset="0"/>
      <p:regular r:id="rId78"/>
      <p:bold r:id="rId79"/>
      <p:italic r:id="rId80"/>
      <p:boldItalic r:id="rId81"/>
    </p:embeddedFont>
    <p:embeddedFont>
      <p:font typeface="Gotham Light" panose="020B0604020202020204" pitchFamily="34" charset="0"/>
      <p:regular r:id="rId82"/>
      <p:italic r:id="rId83"/>
    </p:embeddedFont>
    <p:embeddedFont>
      <p:font typeface="ProFontWindows" panose="02000409000000000000" pitchFamily="49" charset="77"/>
      <p:regular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  <p:embeddedFont>
      <p:font typeface="Segoe UI Semibold" panose="020B0502040204020203" pitchFamily="34" charset="0"/>
      <p:regular r:id="rId89"/>
      <p:bold r:id="rId90"/>
      <p:italic r:id="rId91"/>
      <p:boldItalic r:id="rId92"/>
    </p:embeddedFont>
    <p:embeddedFont>
      <p:font typeface="Segoe UI Semilight" panose="020B0402040204020203" pitchFamily="34" charset="0"/>
      <p:regular r:id="rId93"/>
      <p: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5E9C"/>
    <a:srgbClr val="64A73B"/>
    <a:srgbClr val="6A1719"/>
    <a:srgbClr val="65686C"/>
    <a:srgbClr val="707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0"/>
    <p:restoredTop sz="71503"/>
  </p:normalViewPr>
  <p:slideViewPr>
    <p:cSldViewPr snapToGrid="0">
      <p:cViewPr varScale="1">
        <p:scale>
          <a:sx n="60" d="100"/>
          <a:sy n="60" d="100"/>
        </p:scale>
        <p:origin x="184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2.xml"/><Relationship Id="rId90" Type="http://schemas.openxmlformats.org/officeDocument/2006/relationships/font" Target="fonts/font25.fntdata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font" Target="fonts/font2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1.fntdata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58.xml"/><Relationship Id="rId82" Type="http://schemas.openxmlformats.org/officeDocument/2006/relationships/font" Target="fonts/font1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F72C-0086-D04C-8E4C-1048BC19C057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E2D7-FD64-A948-8E54-C9ABEF02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_n = index, where you current are</a:t>
            </a:r>
          </a:p>
          <a:p>
            <a:r>
              <a:rPr lang="en-US" dirty="0"/>
              <a:t>_N = constant, how many observations there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88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find minimum year by country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9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only have a single preserve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85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flexible option to preserve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88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Unbalanced quotes surrounding pop – the one on the left is in the upper left of keyboard, then standard single quote on righthand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Tempfile</a:t>
            </a:r>
            <a:r>
              <a:rPr lang="en-US" dirty="0"/>
              <a:t> only exists when and where it’s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46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columns = 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75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rows is an append (in r it would be an </a:t>
            </a:r>
            <a:r>
              <a:rPr lang="en-US" dirty="0" err="1"/>
              <a:t>rbind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Segoe UI Semilight" panose="020B04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91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allows us to repeat a command for each group of observations that have the same values of variables in the variables that you specify.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0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command is </a:t>
            </a:r>
            <a:r>
              <a:rPr lang="en-US" dirty="0" err="1"/>
              <a:t>byable</a:t>
            </a:r>
            <a:r>
              <a:rPr lang="en-US" dirty="0"/>
              <a:t>” – the by prefix will work</a:t>
            </a:r>
          </a:p>
          <a:p>
            <a:r>
              <a:rPr lang="en-US" dirty="0"/>
              <a:t>Data must be sorted by variables in </a:t>
            </a:r>
            <a:r>
              <a:rPr lang="en-US" dirty="0" err="1"/>
              <a:t>varlist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9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r, you’d have to do either </a:t>
            </a:r>
            <a:r>
              <a:rPr lang="en-US" dirty="0" err="1"/>
              <a:t>tapply</a:t>
            </a:r>
            <a:r>
              <a:rPr lang="en-US" dirty="0"/>
              <a:t> or </a:t>
            </a:r>
            <a:r>
              <a:rPr lang="en-US" dirty="0" err="1"/>
              <a:t>tidyverse</a:t>
            </a:r>
            <a:r>
              <a:rPr lang="en-US" dirty="0"/>
              <a:t> </a:t>
            </a:r>
            <a:r>
              <a:rPr lang="en-US" dirty="0" err="1"/>
              <a:t>dplyr</a:t>
            </a:r>
            <a:r>
              <a:rPr lang="en-US" dirty="0"/>
              <a:t> group by command. This is a good feature of </a:t>
            </a:r>
            <a:r>
              <a:rPr lang="en-US" dirty="0" err="1"/>
              <a:t>stata</a:t>
            </a:r>
            <a:r>
              <a:rPr lang="en-US" dirty="0"/>
              <a:t> to work for longitudinal measures (ex: looking by patient over time)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7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tabstat</a:t>
            </a:r>
            <a:r>
              <a:rPr lang="en-US" dirty="0"/>
              <a:t> </a:t>
            </a:r>
            <a:r>
              <a:rPr lang="en-US" dirty="0" err="1"/>
              <a:t>neoMR</a:t>
            </a:r>
            <a:r>
              <a:rPr lang="en-US" dirty="0"/>
              <a:t> if year &gt;=2000, by(year) stat (n mean </a:t>
            </a:r>
            <a:r>
              <a:rPr lang="en-US" dirty="0" err="1"/>
              <a:t>sd</a:t>
            </a:r>
            <a:r>
              <a:rPr lang="en-US" dirty="0"/>
              <a:t> min p25 p50 p75 max)</a:t>
            </a:r>
          </a:p>
          <a:p>
            <a:endParaRPr lang="en-US" dirty="0"/>
          </a:p>
          <a:p>
            <a:r>
              <a:rPr lang="en-US" dirty="0" err="1"/>
              <a:t>bysort</a:t>
            </a:r>
            <a:r>
              <a:rPr lang="en-US" dirty="0"/>
              <a:t> region: </a:t>
            </a:r>
            <a:r>
              <a:rPr lang="en-US" dirty="0" err="1"/>
              <a:t>tabstat</a:t>
            </a:r>
            <a:r>
              <a:rPr lang="en-US" dirty="0"/>
              <a:t> </a:t>
            </a:r>
            <a:r>
              <a:rPr lang="en-US" dirty="0" err="1"/>
              <a:t>neoMR</a:t>
            </a:r>
            <a:r>
              <a:rPr lang="en-US" dirty="0"/>
              <a:t> if year &gt;=2000, by(year) stat (n mean </a:t>
            </a:r>
            <a:r>
              <a:rPr lang="en-US" dirty="0" err="1"/>
              <a:t>sd</a:t>
            </a:r>
            <a:r>
              <a:rPr lang="en-US" dirty="0"/>
              <a:t> min p25 p50 p75 max)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2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bysort</a:t>
            </a:r>
            <a:r>
              <a:rPr lang="en-US" dirty="0"/>
              <a:t> country (year): gen </a:t>
            </a:r>
            <a:r>
              <a:rPr lang="en-US" dirty="0" err="1"/>
              <a:t>countryIndex</a:t>
            </a:r>
            <a:r>
              <a:rPr lang="en-US" dirty="0"/>
              <a:t> = _n – sort by country and year, and repeat this index by country (not by year)</a:t>
            </a:r>
          </a:p>
          <a:p>
            <a:endParaRPr lang="en-US" dirty="0"/>
          </a:p>
          <a:p>
            <a:r>
              <a:rPr lang="en-US" dirty="0" err="1"/>
              <a:t>bysort</a:t>
            </a:r>
            <a:r>
              <a:rPr lang="en-US" dirty="0"/>
              <a:t> country: gen </a:t>
            </a:r>
            <a:r>
              <a:rPr lang="en-US" dirty="0" err="1"/>
              <a:t>countryN</a:t>
            </a:r>
            <a:r>
              <a:rPr lang="en-US" dirty="0"/>
              <a:t> = _N – total number of observations for a country (when combined with </a:t>
            </a:r>
            <a:r>
              <a:rPr lang="en-US" dirty="0" err="1"/>
              <a:t>bysort</a:t>
            </a:r>
            <a:r>
              <a:rPr lang="en-US" dirty="0"/>
              <a:t>, normally big N is total number of observations total)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9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CountryN</a:t>
            </a:r>
            <a:r>
              <a:rPr lang="en-US" dirty="0"/>
              <a:t> = country Index on the last row of data for a country</a:t>
            </a:r>
          </a:p>
          <a:p>
            <a:r>
              <a:rPr lang="en-US" dirty="0"/>
              <a:t>-we have 41 years of data for 185 countries, and so 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2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_n = 1 – expression will be true for the year of data that is the first year of data for a country, the others will be false (identifying a patient’s first visit, for example)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0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5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8" y="5490668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6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985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378582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8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69522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4197076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0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3516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2120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1"/>
            <a:ext cx="10363200" cy="705283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14400" y="2895601"/>
            <a:ext cx="5238749" cy="16243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  <a:p>
            <a:endParaRPr lang="en-US"/>
          </a:p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1868821"/>
            <a:ext cx="10386484" cy="927100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fld id="{58394BBC-E024-1040-A257-0D0B61BE5F2D}" type="datetime1">
              <a:rPr lang="en-US" smtClean="0"/>
              <a:pPr>
                <a:defRPr/>
              </a:pPr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20C262-E821-234F-991C-AE4526E96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68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967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45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26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71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4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5343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98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902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42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1092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51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77251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4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6726009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33352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1011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9997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995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501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115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351" indent="-459351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66" indent="-381029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421" indent="-264604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225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7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52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2396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34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961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35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597067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97256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486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16441602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796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28993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347719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6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37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66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5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1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3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23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4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7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0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3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3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  <p:pic>
        <p:nvPicPr>
          <p:cNvPr id="13" name="Picture 12" descr="ihmeLogo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1" y="6172200"/>
            <a:ext cx="1761759" cy="4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4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9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93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8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5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706" indent="-29423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17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645" indent="-30905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527" indent="-298474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73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820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466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8111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46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8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232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87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523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17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93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0">
          <a:solidFill>
            <a:schemeClr val="accent2">
              <a:lumMod val="7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 Semilight" panose="020B04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 Semilight" panose="020B04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 Semilight" panose="020B04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368" y="2319961"/>
            <a:ext cx="10363200" cy="769441"/>
          </a:xfrm>
        </p:spPr>
        <p:txBody>
          <a:bodyPr/>
          <a:lstStyle/>
          <a:p>
            <a:r>
              <a:rPr lang="en-US" sz="4400" b="0" dirty="0">
                <a:solidFill>
                  <a:schemeClr val="accent2">
                    <a:lumMod val="75000"/>
                  </a:schemeClr>
                </a:solidFill>
              </a:rPr>
              <a:t>Epi 510: Data management in Stata III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105" y="1696317"/>
            <a:ext cx="7905138" cy="626005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0608" y="1133956"/>
            <a:ext cx="10058400" cy="2677656"/>
          </a:xfrm>
        </p:spPr>
        <p:txBody>
          <a:bodyPr/>
          <a:lstStyle/>
          <a:p>
            <a:r>
              <a:rPr lang="en-US" sz="2800" b="0">
                <a:solidFill>
                  <a:schemeClr val="tx1"/>
                </a:solidFill>
              </a:rPr>
              <a:t>Use </a:t>
            </a:r>
            <a:r>
              <a:rPr lang="en-US" sz="2800" b="0" err="1">
                <a:solidFill>
                  <a:schemeClr val="tx1"/>
                </a:solidFill>
                <a:latin typeface="ProFontWindows" panose="020B0604020202020204" charset="0"/>
              </a:rPr>
              <a:t>tabstat</a:t>
            </a:r>
            <a:r>
              <a:rPr lang="en-US" sz="2800" b="0">
                <a:solidFill>
                  <a:schemeClr val="tx1"/>
                </a:solidFill>
                <a:cs typeface="Segoe UI" panose="020B0502040204020203" pitchFamily="34" charset="0"/>
              </a:rPr>
              <a:t> to produce s</a:t>
            </a:r>
            <a:r>
              <a:rPr lang="en-US" sz="2800" b="0">
                <a:solidFill>
                  <a:schemeClr val="tx1"/>
                </a:solidFill>
              </a:rPr>
              <a:t>ummary statistics of neonatal mortality by year if year&gt;=2000.</a:t>
            </a:r>
            <a:br>
              <a:rPr lang="en-US" sz="2800" b="0">
                <a:solidFill>
                  <a:schemeClr val="tx1"/>
                </a:solidFill>
              </a:rPr>
            </a:br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Add a </a:t>
            </a:r>
            <a:r>
              <a:rPr lang="en-US" sz="2800" b="0" err="1">
                <a:solidFill>
                  <a:schemeClr val="tx1"/>
                </a:solidFill>
                <a:latin typeface="ProFontWindows" panose="020B0604020202020204" charset="0"/>
              </a:rPr>
              <a:t>bysort</a:t>
            </a:r>
            <a:r>
              <a:rPr lang="en-US" sz="2800" b="0">
                <a:solidFill>
                  <a:schemeClr val="tx1"/>
                </a:solidFill>
              </a:rPr>
              <a:t> prefix to the above command to create separate tables for each region containing summary statistics of neonatal mortality by year.</a:t>
            </a:r>
          </a:p>
        </p:txBody>
      </p:sp>
    </p:spTree>
    <p:extLst>
      <p:ext uri="{BB962C8B-B14F-4D97-AF65-F5344CB8AC3E}">
        <p14:creationId xmlns:p14="http://schemas.microsoft.com/office/powerpoint/2010/main" val="14501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8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55842" y="63372"/>
            <a:ext cx="10280316" cy="1303699"/>
            <a:chOff x="-568158" y="2777151"/>
            <a:chExt cx="10280316" cy="1303699"/>
          </a:xfrm>
        </p:grpSpPr>
        <p:sp>
          <p:nvSpPr>
            <p:cNvPr id="3" name="Rectangle 2"/>
            <p:cNvSpPr/>
            <p:nvPr/>
          </p:nvSpPr>
          <p:spPr>
            <a:xfrm>
              <a:off x="72428" y="2777151"/>
              <a:ext cx="8999144" cy="13036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-568158" y="3128918"/>
              <a:ext cx="10280316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[by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 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varlist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:]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 command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 [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varlist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 [=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exp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][if 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exp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][in 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range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 [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weight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][, 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options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06001" y="2175543"/>
            <a:ext cx="5379999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by </a:t>
            </a:r>
            <a:r>
              <a:rPr kumimoji="0" lang="en-US" sz="3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varlist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Monaco"/>
              </a:rPr>
              <a:t>optionally repeat command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Monaco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Monaco"/>
              </a:rPr>
              <a:t>by values of variables in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varlist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7711">
            <a:off x="2136581" y="1078082"/>
            <a:ext cx="2983397" cy="9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7147" y="1332932"/>
            <a:ext cx="8084264" cy="235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See what happens when you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bysort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country (year): gen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countryIndex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_n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bysort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country: gen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countryN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_N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browse country* year</a:t>
            </a:r>
          </a:p>
        </p:txBody>
      </p:sp>
    </p:spTree>
    <p:extLst>
      <p:ext uri="{BB962C8B-B14F-4D97-AF65-F5344CB8AC3E}">
        <p14:creationId xmlns:p14="http://schemas.microsoft.com/office/powerpoint/2010/main" val="29008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0812" y="1051065"/>
            <a:ext cx="75549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tabulate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countryN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if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countryN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==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countryIndex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countryN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Freq.     Percent        Cum.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20 |          1        0.53        0.53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38 |          1        0.53        1.07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41 |        185       98.93      100.00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Total |        187      100.00</a:t>
            </a:r>
          </a:p>
        </p:txBody>
      </p:sp>
    </p:spTree>
    <p:extLst>
      <p:ext uri="{BB962C8B-B14F-4D97-AF65-F5344CB8AC3E}">
        <p14:creationId xmlns:p14="http://schemas.microsoft.com/office/powerpoint/2010/main" val="10452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287" y="1288380"/>
            <a:ext cx="8084264" cy="235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What do you think this will do?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bysort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country (year): gen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firstYear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_n==1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year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firstYear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7187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32390" y="1105983"/>
            <a:ext cx="80214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tabulate year if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firstYear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==1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Year |      Freq.     Percent        Cum.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1970 |        185       98.93       98.93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1973 |          1        0.53       99.47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1991 |          1        0.53      100.00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Total |        187      100.00</a:t>
            </a:r>
          </a:p>
        </p:txBody>
      </p:sp>
    </p:spTree>
    <p:extLst>
      <p:ext uri="{BB962C8B-B14F-4D97-AF65-F5344CB8AC3E}">
        <p14:creationId xmlns:p14="http://schemas.microsoft.com/office/powerpoint/2010/main" val="26495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763" y="1351733"/>
            <a:ext cx="7366119" cy="1915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Alternatively…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bysort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country: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min(year)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firstYear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minYear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==year</a:t>
            </a:r>
          </a:p>
        </p:txBody>
      </p:sp>
    </p:spTree>
    <p:extLst>
      <p:ext uri="{BB962C8B-B14F-4D97-AF65-F5344CB8AC3E}">
        <p14:creationId xmlns:p14="http://schemas.microsoft.com/office/powerpoint/2010/main" val="10722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59D92-9284-40A3-95B0-6E354EA48AE9}"/>
              </a:ext>
            </a:extLst>
          </p:cNvPr>
          <p:cNvSpPr/>
          <p:nvPr/>
        </p:nvSpPr>
        <p:spPr>
          <a:xfrm>
            <a:off x="2577729" y="1853963"/>
            <a:ext cx="700704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cd C:/epi510/stata/data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use 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gbdChildMortalityData.dta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", clear</a:t>
            </a:r>
          </a:p>
        </p:txBody>
      </p:sp>
    </p:spTree>
    <p:extLst>
      <p:ext uri="{BB962C8B-B14F-4D97-AF65-F5344CB8AC3E}">
        <p14:creationId xmlns:p14="http://schemas.microsoft.com/office/powerpoint/2010/main" val="20351247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7080" y="1772435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840" y="1024243"/>
            <a:ext cx="1069942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new variable that contains the total number of under-five deaths by country.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that contains the number of observations by country (hint: we did this a few minutes ago)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Replace the total under-five mortality variable (created above) with missing if a country has fewer than 41 years of data (i.e. &lt; 41 observations)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6671" y="1847850"/>
            <a:ext cx="10614581" cy="769441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Saving temporary versions of your data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46FA42-D560-4184-B8A0-D6859275EC8A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89485" y="1555865"/>
            <a:ext cx="8072437" cy="1570037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  <a:latin typeface="ProFontWindows"/>
                <a:cs typeface="ProFontWindows"/>
              </a:rPr>
              <a:t>preserve</a:t>
            </a:r>
            <a:br>
              <a:rPr lang="en-US" sz="4400">
                <a:solidFill>
                  <a:schemeClr val="tx1"/>
                </a:solidFill>
                <a:cs typeface="Segoe UI Semilight" panose="020B0402040204020203" pitchFamily="34" charset="0"/>
              </a:rPr>
            </a:br>
            <a:r>
              <a:rPr lang="en-US" sz="28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preserves the current dataset for automatic restoration after program termination</a:t>
            </a:r>
            <a:endParaRPr lang="en-US" sz="1800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3545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preserve</a:t>
            </a:r>
          </a:p>
        </p:txBody>
      </p:sp>
    </p:spTree>
    <p:extLst>
      <p:ext uri="{BB962C8B-B14F-4D97-AF65-F5344CB8AC3E}">
        <p14:creationId xmlns:p14="http://schemas.microsoft.com/office/powerpoint/2010/main" val="22142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B93228-9F13-4B77-BC5A-69315C49D1A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7379" y="1592262"/>
            <a:ext cx="7780337" cy="18367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restore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Forces an immediate restoration of a preserved dataset 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76857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restore</a:t>
            </a:r>
          </a:p>
        </p:txBody>
      </p:sp>
    </p:spTree>
    <p:extLst>
      <p:ext uri="{BB962C8B-B14F-4D97-AF65-F5344CB8AC3E}">
        <p14:creationId xmlns:p14="http://schemas.microsoft.com/office/powerpoint/2010/main" val="2621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E2EE71-F136-4111-AAF6-494D351169CA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78269" y="1394120"/>
            <a:ext cx="10199884" cy="1836738"/>
          </a:xfrm>
        </p:spPr>
        <p:txBody>
          <a:bodyPr/>
          <a:lstStyle/>
          <a:p>
            <a:r>
              <a:rPr lang="en-US" sz="440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tempfile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Assigns a name to be used for a temporary file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605137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tempfile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8731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4525BF-8FA1-4C1F-BA65-60A59022E245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0828" y="1086260"/>
            <a:ext cx="7762875" cy="3970337"/>
          </a:xfrm>
        </p:spPr>
        <p:txBody>
          <a:bodyPr/>
          <a:lstStyle/>
          <a:p>
            <a:r>
              <a:rPr lang="en-US" sz="280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tempfile</a:t>
            </a:r>
            <a: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 pop</a:t>
            </a: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save `pop’</a:t>
            </a: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use </a:t>
            </a:r>
            <a:r>
              <a:rPr lang="en-US" sz="280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otherfile.dta</a:t>
            </a:r>
            <a: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, clear</a:t>
            </a: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do something</a:t>
            </a: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use `pop’, clear </a:t>
            </a:r>
            <a:br>
              <a:rPr lang="en-US" sz="28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</a:br>
            <a:br>
              <a:rPr lang="en-US" sz="2800">
                <a:solidFill>
                  <a:schemeClr val="tx1"/>
                </a:solidFill>
                <a:latin typeface="Monaco"/>
                <a:cs typeface="Monaco"/>
              </a:rPr>
            </a:br>
            <a:endParaRPr lang="en-US" sz="2800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29722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tempfile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928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7E973D-CAE9-4559-B931-B9E5269B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2">
                    <a:lumMod val="50000"/>
                  </a:schemeClr>
                </a:solidFill>
              </a:rPr>
              <a:t>Which to use?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2840-ABCA-45CB-8A50-DE29818D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7" y="939802"/>
            <a:ext cx="10972801" cy="501765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preserve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restore</a:t>
            </a:r>
          </a:p>
          <a:p>
            <a:pPr lvl="1"/>
            <a:r>
              <a:rPr lang="en-US" dirty="0"/>
              <a:t>You can only preserve a single dataset</a:t>
            </a:r>
          </a:p>
          <a:p>
            <a:pPr lvl="1"/>
            <a:r>
              <a:rPr lang="en-US" dirty="0"/>
              <a:t>You can't access a preserved dataset within a command (e.g. you can't merge a preserved dataset to the dataset currently in memory)</a:t>
            </a:r>
          </a:p>
          <a:p>
            <a:pPr lvl="1"/>
            <a:r>
              <a:rPr lang="en-US" dirty="0"/>
              <a:t>Very quick and convenient</a:t>
            </a:r>
          </a:p>
          <a:p>
            <a:pPr lvl="1"/>
            <a:r>
              <a:rPr lang="en-US" dirty="0"/>
              <a:t>Use cases: backing up before attempting a destructive command; quick dataset switching</a:t>
            </a:r>
          </a:p>
          <a:p>
            <a:r>
              <a:rPr lang="en-US" dirty="0" err="1">
                <a:latin typeface="Consolas" panose="020B0609020204030204" pitchFamily="49" charset="0"/>
              </a:rPr>
              <a:t>tempfile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Number of datasets limited only by computer hardware</a:t>
            </a:r>
          </a:p>
          <a:p>
            <a:pPr lvl="1"/>
            <a:r>
              <a:rPr lang="en-US" dirty="0"/>
              <a:t>Accessible within a command </a:t>
            </a:r>
          </a:p>
          <a:p>
            <a:pPr lvl="1"/>
            <a:r>
              <a:rPr lang="en-US" dirty="0"/>
              <a:t>Less quick and convenient</a:t>
            </a:r>
          </a:p>
          <a:p>
            <a:pPr lvl="1"/>
            <a:r>
              <a:rPr lang="en-US" dirty="0"/>
              <a:t>Use cases: managing multiple datasets within a single script or analysis</a:t>
            </a:r>
          </a:p>
        </p:txBody>
      </p:sp>
    </p:spTree>
    <p:extLst>
      <p:ext uri="{BB962C8B-B14F-4D97-AF65-F5344CB8AC3E}">
        <p14:creationId xmlns:p14="http://schemas.microsoft.com/office/powerpoint/2010/main" val="308181774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05992" y="1766354"/>
            <a:ext cx="8304027" cy="1323439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disappearing </a:t>
            </a: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preserve</a:t>
            </a:r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 and 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tempfile</a:t>
            </a:r>
            <a:r>
              <a:rPr lang="en-US" sz="4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4400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1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93129" y="1744155"/>
            <a:ext cx="9587061" cy="769441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Indexing: big-n, little-n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9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3903" y="548058"/>
            <a:ext cx="11378379" cy="4784712"/>
            <a:chOff x="918951" y="2559097"/>
            <a:chExt cx="7292366" cy="4784712"/>
          </a:xfrm>
        </p:grpSpPr>
        <p:sp>
          <p:nvSpPr>
            <p:cNvPr id="5" name="Rectangle 4"/>
            <p:cNvSpPr/>
            <p:nvPr/>
          </p:nvSpPr>
          <p:spPr>
            <a:xfrm>
              <a:off x="1315942" y="2819494"/>
              <a:ext cx="6266804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B0604020202020204" charset="0"/>
                  <a:ea typeface="+mn-ea"/>
                  <a:cs typeface="Didot"/>
                </a:rPr>
                <a:t>tempfile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Didot"/>
                </a:rPr>
                <a:t> assigns names to the specified local macro names that may be used as names for temporary files.  When the program or do-file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Didot"/>
                </a:rPr>
                <a:t>    concludes, any datasets created with these assigned names are erased.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Dido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Didot"/>
                </a:rPr>
                <a:t>- 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Didot"/>
                </a:rPr>
                <a:t>Stata help file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Dido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8951" y="2563255"/>
              <a:ext cx="798617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3086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Didot"/>
                </a:rPr>
                <a:t>“</a:t>
              </a:r>
              <a:endPara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3086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412700" y="2559097"/>
              <a:ext cx="798617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1" i="0" u="none" strike="noStrike" kern="1200" cap="none" spc="0" normalizeH="0" baseline="0" noProof="0">
                  <a:ln>
                    <a:noFill/>
                  </a:ln>
                  <a:solidFill>
                    <a:srgbClr val="3086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Didot"/>
                </a:rPr>
                <a:t>”</a:t>
              </a:r>
              <a:endParaRPr kumimoji="0" lang="en-US" sz="11500" b="0" i="0" u="none" strike="noStrike" kern="1200" cap="none" spc="0" normalizeH="0" baseline="0" noProof="0">
                <a:ln>
                  <a:noFill/>
                </a:ln>
                <a:solidFill>
                  <a:srgbClr val="3086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4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05992" y="1766354"/>
            <a:ext cx="5732463" cy="708025"/>
          </a:xfrm>
        </p:spPr>
        <p:txBody>
          <a:bodyPr/>
          <a:lstStyle/>
          <a:p>
            <a:r>
              <a:rPr lang="en-US" sz="40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Combining datasets</a:t>
            </a:r>
            <a:endParaRPr lang="en-US" sz="4400" b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CC7249-B5E7-4A27-BA2E-2AE997D69CC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68641" y="780861"/>
            <a:ext cx="6704545" cy="4572000"/>
            <a:chOff x="865067" y="1143000"/>
            <a:chExt cx="6704545" cy="4572000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1" t="10625" r="5780" b="4332"/>
            <a:stretch/>
          </p:blipFill>
          <p:spPr bwMode="auto">
            <a:xfrm>
              <a:off x="865067" y="1143000"/>
              <a:ext cx="2848884" cy="4572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10676" r="4343" b="4282"/>
            <a:stretch/>
          </p:blipFill>
          <p:spPr bwMode="auto">
            <a:xfrm>
              <a:off x="4091989" y="1143000"/>
              <a:ext cx="3477623" cy="4572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702867" y="3167390"/>
              <a:ext cx="437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54"/>
                </a:spcBef>
                <a:spcAft>
                  <a:spcPct val="0"/>
                </a:spcAft>
                <a:buClr>
                  <a:srgbClr val="FDA023"/>
                </a:buClr>
                <a:buSzPct val="110000"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Arial" pitchFamily="34" charset="0"/>
                </a:rPr>
                <a:t>+</a:t>
              </a:r>
            </a:p>
          </p:txBody>
        </p:sp>
      </p:grpSp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t="10626" r="2438" b="4331"/>
          <a:stretch/>
        </p:blipFill>
        <p:spPr bwMode="auto">
          <a:xfrm>
            <a:off x="5071519" y="780861"/>
            <a:ext cx="5559465" cy="45720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8251" y="2805251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itchFamily="34" charset="0"/>
              </a:rPr>
              <a:t>=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126" y="780861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merge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42114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mer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ge</a:t>
            </a:r>
          </a:p>
        </p:txBody>
      </p:sp>
    </p:spTree>
    <p:extLst>
      <p:ext uri="{BB962C8B-B14F-4D97-AF65-F5344CB8AC3E}">
        <p14:creationId xmlns:p14="http://schemas.microsoft.com/office/powerpoint/2010/main" val="40507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-0.3283 -0.0006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2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8" t="27310" r="9306" b="15556"/>
          <a:stretch/>
        </p:blipFill>
        <p:spPr bwMode="auto">
          <a:xfrm>
            <a:off x="1870111" y="1432951"/>
            <a:ext cx="3718560" cy="15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27128" r="9596" b="17316"/>
          <a:stretch/>
        </p:blipFill>
        <p:spPr bwMode="auto">
          <a:xfrm>
            <a:off x="1870111" y="3448592"/>
            <a:ext cx="371856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8" t="18420" r="10128" b="10336"/>
          <a:stretch/>
        </p:blipFill>
        <p:spPr bwMode="auto">
          <a:xfrm>
            <a:off x="6003351" y="1432952"/>
            <a:ext cx="4560144" cy="359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4561" y="42601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append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7931" y="2925372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itchFamily="34" charset="0"/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8671" y="2854071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3771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BB2E61-3910-4B21-A994-1435806F0BA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6828" y="1441155"/>
            <a:ext cx="9565997" cy="216488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ap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pend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combine datasets by adding observations that correspond to existing variables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0717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ap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pend</a:t>
            </a:r>
          </a:p>
        </p:txBody>
      </p:sp>
    </p:spTree>
    <p:extLst>
      <p:ext uri="{BB962C8B-B14F-4D97-AF65-F5344CB8AC3E}">
        <p14:creationId xmlns:p14="http://schemas.microsoft.com/office/powerpoint/2010/main" val="27190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3153" y="1767438"/>
            <a:ext cx="799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65E9C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append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 using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A2B1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worldBankCountryIndicators1970-99.dta</a:t>
            </a:r>
          </a:p>
        </p:txBody>
      </p:sp>
    </p:spTree>
    <p:extLst>
      <p:ext uri="{BB962C8B-B14F-4D97-AF65-F5344CB8AC3E}">
        <p14:creationId xmlns:p14="http://schemas.microsoft.com/office/powerpoint/2010/main" val="26054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245" y="1341119"/>
            <a:ext cx="100510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Arial" pitchFamily="34" charset="0"/>
              </a:rPr>
              <a:t>There are five GBD Child Mortality datasets, each covering one decade: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Arial" pitchFamily="34" charset="0"/>
            </a:endParaRPr>
          </a:p>
          <a:p>
            <a:pPr marL="724662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gbdChildMortality_1970s.dta</a:t>
            </a:r>
          </a:p>
          <a:p>
            <a:pPr marL="724662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…</a:t>
            </a:r>
          </a:p>
          <a:p>
            <a:pPr marL="724662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gbdChildMortality_2010s.dta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Arial" pitchFamily="34" charset="0"/>
              </a:rPr>
              <a:t>Append these five datasets to make a single dataset comprising data from 1970 through 2010, inclusive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8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1DF3C6-EEEC-42A3-9431-B64B59F482C1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14328" y="1375266"/>
            <a:ext cx="9430191" cy="216488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merge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combine datasets by adding variables that correspond </a:t>
            </a:r>
            <a:br>
              <a:rPr lang="en-US" sz="2800" b="0">
                <a:solidFill>
                  <a:schemeClr val="tx1"/>
                </a:solidFill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to existing observations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29722" y="6066298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mer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ge</a:t>
            </a:r>
          </a:p>
        </p:txBody>
      </p:sp>
    </p:spTree>
    <p:extLst>
      <p:ext uri="{BB962C8B-B14F-4D97-AF65-F5344CB8AC3E}">
        <p14:creationId xmlns:p14="http://schemas.microsoft.com/office/powerpoint/2010/main" val="30226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8109" y="1103202"/>
            <a:ext cx="8537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merge 1:1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iso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 year using 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hExp+oop.dta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Result                           # of obs.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-----------------------------------------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not matched                            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matched                             7,643  (_merge==3)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-----------------------------------------</a:t>
            </a:r>
          </a:p>
        </p:txBody>
      </p:sp>
      <p:sp>
        <p:nvSpPr>
          <p:cNvPr id="3" name="TextBox 2"/>
          <p:cNvSpPr txBox="1"/>
          <p:nvPr/>
        </p:nvSpPr>
        <p:spPr>
          <a:xfrm rot="21321861">
            <a:off x="2496627" y="481977"/>
            <a:ext cx="3701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Arial" pitchFamily="34" charset="0"/>
              </a:rPr>
              <a:t>1:1, 1:m, m:1 or m:m</a:t>
            </a:r>
          </a:p>
        </p:txBody>
      </p:sp>
      <p:sp>
        <p:nvSpPr>
          <p:cNvPr id="4" name="TextBox 3"/>
          <p:cNvSpPr txBox="1"/>
          <p:nvPr/>
        </p:nvSpPr>
        <p:spPr>
          <a:xfrm rot="6229338">
            <a:off x="2909203" y="761213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Arial" pitchFamily="34" charset="0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 rot="21321861">
            <a:off x="4203661" y="416446"/>
            <a:ext cx="4081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Arial" pitchFamily="34" charset="0"/>
              </a:rPr>
              <a:t>unique id variables</a:t>
            </a:r>
          </a:p>
        </p:txBody>
      </p:sp>
      <p:sp>
        <p:nvSpPr>
          <p:cNvPr id="6" name="TextBox 5"/>
          <p:cNvSpPr txBox="1"/>
          <p:nvPr/>
        </p:nvSpPr>
        <p:spPr>
          <a:xfrm rot="6229338">
            <a:off x="4017522" y="761214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Arial" pitchFamily="34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 rot="21321861">
            <a:off x="6238875" y="457049"/>
            <a:ext cx="412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Arial" pitchFamily="34" charset="0"/>
              </a:rPr>
              <a:t>dataset to merge in</a:t>
            </a:r>
          </a:p>
        </p:txBody>
      </p:sp>
      <p:sp>
        <p:nvSpPr>
          <p:cNvPr id="8" name="TextBox 7"/>
          <p:cNvSpPr txBox="1"/>
          <p:nvPr/>
        </p:nvSpPr>
        <p:spPr>
          <a:xfrm rot="6229338">
            <a:off x="6046586" y="774307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Arial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431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3952" y="1407548"/>
            <a:ext cx="99890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_n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	the number of the current observation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_N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	the total number of observations in 	the dataset</a:t>
            </a:r>
          </a:p>
        </p:txBody>
      </p:sp>
    </p:spTree>
    <p:extLst>
      <p:ext uri="{BB962C8B-B14F-4D97-AF65-F5344CB8AC3E}">
        <p14:creationId xmlns:p14="http://schemas.microsoft.com/office/powerpoint/2010/main" val="8615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73897" y="1923263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6279" y="1223131"/>
            <a:ext cx="946975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Arial" pitchFamily="34" charset="0"/>
              </a:rPr>
              <a:t>Starting with the appended child mortality dataset you created in the previous exercise: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Arial" pitchFamily="34" charset="0"/>
              </a:rPr>
              <a:t>Merge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worldBankCountryIndicators.dta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Arial" pitchFamily="34" charset="0"/>
              </a:rPr>
              <a:t>Merge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Arial" pitchFamily="34" charset="0"/>
              </a:rPr>
              <a:t>worldBankCountryInfo.dta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8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9165BD-FF9C-4F20-B9EF-FDF9BBF6C2D6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7511" y="724818"/>
            <a:ext cx="7491412" cy="4750211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Monaco"/>
              </a:rPr>
              <a:t>Useful options for 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merge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generate(</a:t>
            </a:r>
            <a:r>
              <a:rPr lang="en-US" sz="2800" b="0" i="1" err="1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varname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)</a:t>
            </a:r>
            <a:b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</a:br>
            <a:r>
              <a:rPr lang="en-US" sz="2800" b="0" err="1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nogenerate</a:t>
            </a:r>
            <a:b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</a:br>
            <a:b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keep(</a:t>
            </a:r>
            <a:r>
              <a:rPr lang="en-US" sz="2800" b="0" i="1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results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)</a:t>
            </a:r>
            <a:br>
              <a:rPr lang="en-US" sz="2800" b="0">
                <a:solidFill>
                  <a:schemeClr val="tx1"/>
                </a:solidFill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e.g. 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keep(match)</a:t>
            </a:r>
            <a:r>
              <a:rPr lang="en-US" sz="2800" b="0">
                <a:solidFill>
                  <a:schemeClr val="tx1"/>
                </a:solidFill>
                <a:cs typeface="Monaco"/>
              </a:rPr>
              <a:t> or 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keep(match master)</a:t>
            </a:r>
            <a:b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</a:br>
            <a:b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assert(</a:t>
            </a:r>
            <a:r>
              <a:rPr lang="en-US" sz="2800" b="0" i="1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results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)</a:t>
            </a:r>
            <a:br>
              <a:rPr lang="en-US" sz="2800" b="0">
                <a:solidFill>
                  <a:schemeClr val="tx1"/>
                </a:solidFill>
                <a:cs typeface="Monaco"/>
              </a:rPr>
            </a:br>
            <a:r>
              <a:rPr lang="en-US" sz="2800" b="0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e.g. 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assert(match)</a:t>
            </a:r>
            <a:r>
              <a:rPr lang="en-US" sz="2800" b="0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 or </a:t>
            </a:r>
            <a:r>
              <a:rPr lang="en-US" sz="2800" b="0">
                <a:solidFill>
                  <a:schemeClr val="tx1"/>
                </a:solidFill>
                <a:latin typeface="ProFontWindows" panose="020B0604020202020204" charset="0"/>
                <a:cs typeface="Monaco"/>
              </a:rPr>
              <a:t>assert(match master)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6373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mer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ge</a:t>
            </a:r>
          </a:p>
        </p:txBody>
      </p:sp>
    </p:spTree>
    <p:extLst>
      <p:ext uri="{BB962C8B-B14F-4D97-AF65-F5344CB8AC3E}">
        <p14:creationId xmlns:p14="http://schemas.microsoft.com/office/powerpoint/2010/main" val="18647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34911" y="1518517"/>
            <a:ext cx="8543925" cy="768350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Reconfiguring datasets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7FE6AA-6187-4918-9D44-CB3E2BC23CF6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32793" y="1403547"/>
            <a:ext cx="7780337" cy="18367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collapse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convert current dataset into a dataset of summary statistics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1086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collapse</a:t>
            </a:r>
          </a:p>
        </p:txBody>
      </p:sp>
    </p:spTree>
    <p:extLst>
      <p:ext uri="{BB962C8B-B14F-4D97-AF65-F5344CB8AC3E}">
        <p14:creationId xmlns:p14="http://schemas.microsoft.com/office/powerpoint/2010/main" val="243857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0367" y="1244253"/>
            <a:ext cx="10011266" cy="184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Example: create a dataset of the total number of deaths in each country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collapse (sum) *Deaths, by(country)</a:t>
            </a:r>
          </a:p>
        </p:txBody>
      </p:sp>
    </p:spTree>
    <p:extLst>
      <p:ext uri="{BB962C8B-B14F-4D97-AF65-F5344CB8AC3E}">
        <p14:creationId xmlns:p14="http://schemas.microsoft.com/office/powerpoint/2010/main" val="7213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9666" y="1187691"/>
            <a:ext cx="10152668" cy="184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Example: create a dataset of the total number of deaths, and mean mortality rates, by country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collapse (sum) *Deaths (mean) *MR, by(country)</a:t>
            </a:r>
          </a:p>
        </p:txBody>
      </p:sp>
    </p:spTree>
    <p:extLst>
      <p:ext uri="{BB962C8B-B14F-4D97-AF65-F5344CB8AC3E}">
        <p14:creationId xmlns:p14="http://schemas.microsoft.com/office/powerpoint/2010/main" val="8193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1216" y="616913"/>
            <a:ext cx="10143242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Exercise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dataset of the totals for all death variables, and the means for all mortality rate variables, by GBD region for the first decade of this century (i.e. 2000 – 2009).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1026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6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6901" y="1367509"/>
            <a:ext cx="6333785" cy="235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See what happens when you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n = _n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N = _N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browse n N</a:t>
            </a:r>
          </a:p>
        </p:txBody>
      </p:sp>
    </p:spTree>
    <p:extLst>
      <p:ext uri="{BB962C8B-B14F-4D97-AF65-F5344CB8AC3E}">
        <p14:creationId xmlns:p14="http://schemas.microsoft.com/office/powerpoint/2010/main" val="17444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9F6B93-BC94-4277-90C9-BD248E8AC208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7379" y="1724057"/>
            <a:ext cx="9992493" cy="1303114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reshape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convert data between wide and long forms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44881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reshape</a:t>
            </a:r>
          </a:p>
        </p:txBody>
      </p:sp>
    </p:spTree>
    <p:extLst>
      <p:ext uri="{BB962C8B-B14F-4D97-AF65-F5344CB8AC3E}">
        <p14:creationId xmlns:p14="http://schemas.microsoft.com/office/powerpoint/2010/main" val="13604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02" y="1785450"/>
            <a:ext cx="8248146" cy="3909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028376">
            <a:off x="1861404" y="370969"/>
            <a:ext cx="2559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Segoe UI Semilight" panose="020B0402040204020203" pitchFamily="34" charset="0"/>
              </a:rPr>
              <a:t>wide form</a:t>
            </a:r>
          </a:p>
        </p:txBody>
      </p:sp>
      <p:sp>
        <p:nvSpPr>
          <p:cNvPr id="4" name="TextBox 3"/>
          <p:cNvSpPr txBox="1"/>
          <p:nvPr/>
        </p:nvSpPr>
        <p:spPr>
          <a:xfrm rot="21028376">
            <a:off x="6118723" y="296575"/>
            <a:ext cx="24741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A2B1E">
                    <a:lumMod val="75000"/>
                  </a:srgbClr>
                </a:solidFill>
                <a:effectLst/>
                <a:uLnTx/>
                <a:uFillTx/>
                <a:latin typeface="Dakota" pitchFamily="2" charset="0"/>
                <a:ea typeface="+mn-ea"/>
                <a:cs typeface="Segoe UI Semilight" panose="020B0402040204020203" pitchFamily="34" charset="0"/>
              </a:rPr>
              <a:t>long 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9315">
            <a:off x="6753398" y="1173682"/>
            <a:ext cx="1707707" cy="559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9038">
            <a:off x="2701053" y="1113254"/>
            <a:ext cx="1707707" cy="559161"/>
          </a:xfrm>
          <a:prstGeom prst="rect">
            <a:avLst/>
          </a:prstGeom>
        </p:spPr>
      </p:pic>
      <p:sp>
        <p:nvSpPr>
          <p:cNvPr id="7" name="L-Shape 6"/>
          <p:cNvSpPr/>
          <p:nvPr/>
        </p:nvSpPr>
        <p:spPr>
          <a:xfrm rot="10800000">
            <a:off x="5736087" y="176048"/>
            <a:ext cx="4639582" cy="5633525"/>
          </a:xfrm>
          <a:prstGeom prst="corner">
            <a:avLst>
              <a:gd name="adj1" fmla="val 34280"/>
              <a:gd name="adj2" fmla="val 7764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02" y="1785450"/>
            <a:ext cx="8248146" cy="3909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3454" y="4376045"/>
            <a:ext cx="8956298" cy="1225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reshape long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inc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i(id sex) j(year) // from left to right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reshape wide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inc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i(id sex) j(year) // from right to left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145467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-0.209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65833" y="133063"/>
            <a:ext cx="8222999" cy="6013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 long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+------------+   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wide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j  stub |                 +----------------+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|------------|                 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stub1 stub2 |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| 1  1   4.1 |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reshape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|----------------|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| 1  2   4.5 |   &lt;---------&gt;   | 1    4.1   4.5 |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| 2  1   3.3 |                 | 2    3.3   3.0 |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| 2  2   3.0 |                 +----------------+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+------------+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To go from long to wide: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j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existing variable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           /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reshape wide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stub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 j(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To go from wide to long: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reshape long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stub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 j(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           \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            j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ProFontWindows"/>
              </a:rPr>
              <a:t>new variable</a:t>
            </a:r>
          </a:p>
        </p:txBody>
      </p:sp>
    </p:spTree>
    <p:extLst>
      <p:ext uri="{BB962C8B-B14F-4D97-AF65-F5344CB8AC3E}">
        <p14:creationId xmlns:p14="http://schemas.microsoft.com/office/powerpoint/2010/main" val="42681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7080" y="1772435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3011" y="1765527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Segoe UI Semilight" panose="020B0402040204020203" pitchFamily="34" charset="0"/>
              </a:rPr>
              <a:t>keep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Segoe UI Semilight" panose="020B0402040204020203" pitchFamily="34" charset="0"/>
              </a:rPr>
              <a:t>iso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Segoe UI Semilight" panose="020B0402040204020203" pitchFamily="34" charset="0"/>
              </a:rPr>
              <a:t> country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Segoe UI Semilight" panose="020B0402040204020203" pitchFamily="34" charset="0"/>
              </a:rPr>
              <a:t>gbdRegion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Segoe UI Semilight" panose="020B0402040204020203" pitchFamily="34" charset="0"/>
              </a:rPr>
              <a:t> year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Segoe UI Semilight" panose="020B0402040204020203" pitchFamily="34" charset="0"/>
              </a:rPr>
              <a:t>neoMR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B060402020202020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201E28-A4E7-41A5-B585-D2EB07694F95}"/>
              </a:ext>
            </a:extLst>
          </p:cNvPr>
          <p:cNvSpPr/>
          <p:nvPr/>
        </p:nvSpPr>
        <p:spPr>
          <a:xfrm>
            <a:off x="433634" y="6019571"/>
            <a:ext cx="11696968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5479" b="44011"/>
          <a:stretch/>
        </p:blipFill>
        <p:spPr>
          <a:xfrm>
            <a:off x="1524000" y="1"/>
            <a:ext cx="775335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433" y="722521"/>
            <a:ext cx="10312924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Convert this to wide form so there is a separate variable for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neoMR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by year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Hints: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You are reshaping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neoMR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to wide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year is the j-variable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All other variables are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-variables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1388" y="5095256"/>
            <a:ext cx="6135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reshape wide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stub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 j(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j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AA923B-5FC1-4C74-A8EE-68488F11887F}"/>
              </a:ext>
            </a:extLst>
          </p:cNvPr>
          <p:cNvSpPr/>
          <p:nvPr/>
        </p:nvSpPr>
        <p:spPr>
          <a:xfrm>
            <a:off x="339366" y="6019571"/>
            <a:ext cx="11791236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9819" b="41257"/>
          <a:stretch/>
        </p:blipFill>
        <p:spPr>
          <a:xfrm>
            <a:off x="1524000" y="0"/>
            <a:ext cx="9121140" cy="7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3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7141" y="612210"/>
            <a:ext cx="11833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>
                <a:ln>
                  <a:noFill/>
                </a:ln>
                <a:solidFill>
                  <a:srgbClr val="6A1719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422" y="1257417"/>
            <a:ext cx="8266100" cy="31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120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broad approaches:</a:t>
            </a:r>
          </a:p>
          <a:p>
            <a:pPr marL="457200" marR="0" lvl="0" indent="-339725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if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</a:b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457200" marR="0" lvl="0" indent="-339725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in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</a:b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457200" marR="0" lvl="0" indent="-339725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2919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9611" y="2034966"/>
            <a:ext cx="9212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reshape long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neoMR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iso-gbdRegion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 j(year)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27575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3D31-A8C7-431B-907A-7DB048CF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81" y="1601955"/>
            <a:ext cx="5805247" cy="769441"/>
          </a:xfrm>
        </p:spPr>
        <p:txBody>
          <a:bodyPr/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76784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7FD16E-D8AA-4180-803C-34083FC889F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7266" y="860493"/>
            <a:ext cx="106899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repeats command for each group of observations having the same values of variables in 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varlist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6A17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308600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308600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 </a:t>
            </a:r>
            <a:r>
              <a:rPr kumimoji="0" lang="en-US" sz="3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varlist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: </a:t>
            </a:r>
            <a:r>
              <a:rPr kumimoji="0" lang="en-US" sz="3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stata_cmd</a:t>
            </a:r>
            <a:endParaRPr kumimoji="0" lang="en-US" sz="36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 must be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sorted by 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varlist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529722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by</a:t>
            </a:r>
          </a:p>
        </p:txBody>
      </p:sp>
      <p:sp>
        <p:nvSpPr>
          <p:cNvPr id="2" name="Rectangle 1"/>
          <p:cNvSpPr/>
          <p:nvPr/>
        </p:nvSpPr>
        <p:spPr>
          <a:xfrm>
            <a:off x="7076193" y="4452273"/>
            <a:ext cx="65594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6A17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574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C1170-FD06-4444-A771-E8C90020A42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0192" y="955964"/>
            <a:ext cx="8020775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If data are already sorted by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region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Otherwise…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sort region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or…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bysort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8844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by</a:t>
            </a:r>
          </a:p>
        </p:txBody>
      </p:sp>
    </p:spTree>
    <p:extLst>
      <p:ext uri="{BB962C8B-B14F-4D97-AF65-F5344CB8AC3E}">
        <p14:creationId xmlns:p14="http://schemas.microsoft.com/office/powerpoint/2010/main" val="41750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4832" y="1973216"/>
            <a:ext cx="8302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bysort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if year&gt;=2000</a:t>
            </a:r>
          </a:p>
        </p:txBody>
      </p:sp>
    </p:spTree>
    <p:extLst>
      <p:ext uri="{BB962C8B-B14F-4D97-AF65-F5344CB8AC3E}">
        <p14:creationId xmlns:p14="http://schemas.microsoft.com/office/powerpoint/2010/main" val="289594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epi510_R_1</Template>
  <TotalTime>10668</TotalTime>
  <Words>1573</Words>
  <Application>Microsoft Macintosh PowerPoint</Application>
  <PresentationFormat>Widescreen</PresentationFormat>
  <Paragraphs>241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</vt:lpstr>
      <vt:lpstr>Segoe UI Semibold</vt:lpstr>
      <vt:lpstr>Courier New</vt:lpstr>
      <vt:lpstr>Calibri</vt:lpstr>
      <vt:lpstr>Dakota</vt:lpstr>
      <vt:lpstr>Segoe UI Semilight</vt:lpstr>
      <vt:lpstr>Consolas</vt:lpstr>
      <vt:lpstr>ProFontWindows</vt:lpstr>
      <vt:lpstr>Bell MT</vt:lpstr>
      <vt:lpstr>Monaco</vt:lpstr>
      <vt:lpstr>Gotham Light</vt:lpstr>
      <vt:lpstr>Segoe UI</vt:lpstr>
      <vt:lpstr>Garamond</vt:lpstr>
      <vt:lpstr>IHME ppt template_1109</vt:lpstr>
      <vt:lpstr>1_IHME ppt template_1109</vt:lpstr>
      <vt:lpstr>2_IHME ppt template_1109</vt:lpstr>
      <vt:lpstr>Epi 510: Data management in Stata III</vt:lpstr>
      <vt:lpstr>PowerPoint Presentation</vt:lpstr>
      <vt:lpstr>Indexing: big-n, little-n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Use tabstat to produce summary statistics of neonatal mortality by year if year&gt;=2000.  Add a bysort prefix to the above command to create separate tables for each region containing summary statistics of neonatal mortality by year.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Saving temporary versions of your data</vt:lpstr>
      <vt:lpstr>preserve preserves the current dataset for automatic restoration after program termination</vt:lpstr>
      <vt:lpstr>restore Forces an immediate restoration of a preserved dataset </vt:lpstr>
      <vt:lpstr>tempfile Assigns a name to be used for a temporary file</vt:lpstr>
      <vt:lpstr>tempfile pop save `pop’  use otherfile.dta, clear do something  use `pop’, clear   </vt:lpstr>
      <vt:lpstr>Which to use?</vt:lpstr>
      <vt:lpstr>On disappearing preserves and tempfiles…</vt:lpstr>
      <vt:lpstr>PowerPoint Presentation</vt:lpstr>
      <vt:lpstr>Combining datasets</vt:lpstr>
      <vt:lpstr>PowerPoint Presentation</vt:lpstr>
      <vt:lpstr>PowerPoint Presentation</vt:lpstr>
      <vt:lpstr>append combine datasets by adding observations that correspond to existing variables </vt:lpstr>
      <vt:lpstr>PowerPoint Presentation</vt:lpstr>
      <vt:lpstr>PowerPoint Presentation</vt:lpstr>
      <vt:lpstr>PowerPoint Presentation</vt:lpstr>
      <vt:lpstr>merge combine datasets by adding variables that correspond  to existing observations </vt:lpstr>
      <vt:lpstr>PowerPoint Presentation</vt:lpstr>
      <vt:lpstr>Exercise</vt:lpstr>
      <vt:lpstr>PowerPoint Presentation</vt:lpstr>
      <vt:lpstr>PowerPoint Presentation</vt:lpstr>
      <vt:lpstr>Useful options for merge generate(varname) nogenerate  keep(results) e.g. keep(match) or keep(match master)  assert(results) e.g. assert(match) or assert(match master) </vt:lpstr>
      <vt:lpstr>Reconfiguring datasets</vt:lpstr>
      <vt:lpstr>collapse convert current dataset into a dataset of summary statistics</vt:lpstr>
      <vt:lpstr>PowerPoint Presentation</vt:lpstr>
      <vt:lpstr>PowerPoint Presentation</vt:lpstr>
      <vt:lpstr>PowerPoint Presentation</vt:lpstr>
      <vt:lpstr>PowerPoint Presentation</vt:lpstr>
      <vt:lpstr>reshape convert data between wide and long forms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Stata</dc:title>
  <dc:creator>Jeff</dc:creator>
  <cp:lastModifiedBy>Susan C. Glenn</cp:lastModifiedBy>
  <cp:revision>23</cp:revision>
  <dcterms:created xsi:type="dcterms:W3CDTF">2013-08-27T19:08:06Z</dcterms:created>
  <dcterms:modified xsi:type="dcterms:W3CDTF">2022-11-19T00:50:54Z</dcterms:modified>
</cp:coreProperties>
</file>